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57" r:id="rId4"/>
    <p:sldId id="262" r:id="rId5"/>
    <p:sldId id="261" r:id="rId6"/>
    <p:sldId id="258"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2D0"/>
    <a:srgbClr val="FF0000"/>
    <a:srgbClr val="F6C6AD"/>
    <a:srgbClr val="B4E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8"/>
    <p:restoredTop sz="94694"/>
  </p:normalViewPr>
  <p:slideViewPr>
    <p:cSldViewPr snapToGrid="0">
      <p:cViewPr varScale="1">
        <p:scale>
          <a:sx n="97" d="100"/>
          <a:sy n="97" d="100"/>
        </p:scale>
        <p:origin x="208"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3D69-1AC6-4117-D277-78E5B7DE1F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45510A-B916-BF16-EB7D-FE50B30836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5A7CD3-1B4D-DF68-A190-74FE5094644E}"/>
              </a:ext>
            </a:extLst>
          </p:cNvPr>
          <p:cNvSpPr>
            <a:spLocks noGrp="1"/>
          </p:cNvSpPr>
          <p:nvPr>
            <p:ph type="dt" sz="half" idx="10"/>
          </p:nvPr>
        </p:nvSpPr>
        <p:spPr/>
        <p:txBody>
          <a:bodyPr/>
          <a:lstStyle/>
          <a:p>
            <a:fld id="{8BC39108-5A06-0941-9DF5-7CDE0380119C}" type="datetimeFigureOut">
              <a:rPr lang="en-US" smtClean="0"/>
              <a:t>5/1/24</a:t>
            </a:fld>
            <a:endParaRPr lang="en-US"/>
          </a:p>
        </p:txBody>
      </p:sp>
      <p:sp>
        <p:nvSpPr>
          <p:cNvPr id="5" name="Footer Placeholder 4">
            <a:extLst>
              <a:ext uri="{FF2B5EF4-FFF2-40B4-BE49-F238E27FC236}">
                <a16:creationId xmlns:a16="http://schemas.microsoft.com/office/drawing/2014/main" id="{69EA2271-08D6-38C0-C243-7B5C67AE8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6183F-99B6-5C31-86A9-C81F87B8BA44}"/>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1002689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ADE8-0A50-6F29-B1F9-114028C454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A391F4-5C92-34A2-87C8-A8ABA51B3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38FFAB-6F81-B193-D259-2D6F6A1CFDE5}"/>
              </a:ext>
            </a:extLst>
          </p:cNvPr>
          <p:cNvSpPr>
            <a:spLocks noGrp="1"/>
          </p:cNvSpPr>
          <p:nvPr>
            <p:ph type="dt" sz="half" idx="10"/>
          </p:nvPr>
        </p:nvSpPr>
        <p:spPr/>
        <p:txBody>
          <a:bodyPr/>
          <a:lstStyle/>
          <a:p>
            <a:fld id="{8BC39108-5A06-0941-9DF5-7CDE0380119C}" type="datetimeFigureOut">
              <a:rPr lang="en-US" smtClean="0"/>
              <a:t>5/1/24</a:t>
            </a:fld>
            <a:endParaRPr lang="en-US"/>
          </a:p>
        </p:txBody>
      </p:sp>
      <p:sp>
        <p:nvSpPr>
          <p:cNvPr id="5" name="Footer Placeholder 4">
            <a:extLst>
              <a:ext uri="{FF2B5EF4-FFF2-40B4-BE49-F238E27FC236}">
                <a16:creationId xmlns:a16="http://schemas.microsoft.com/office/drawing/2014/main" id="{C9E519F5-5B73-AE1F-E19E-44D5D0D58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C49FB-BAE9-53E2-9483-E0D2449FE237}"/>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103785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74C7F8-9E96-7977-5387-033814840A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652564-DB1C-8AD0-D035-A1462F1EAF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08E83-DDBE-26BE-091A-377AF677C441}"/>
              </a:ext>
            </a:extLst>
          </p:cNvPr>
          <p:cNvSpPr>
            <a:spLocks noGrp="1"/>
          </p:cNvSpPr>
          <p:nvPr>
            <p:ph type="dt" sz="half" idx="10"/>
          </p:nvPr>
        </p:nvSpPr>
        <p:spPr/>
        <p:txBody>
          <a:bodyPr/>
          <a:lstStyle/>
          <a:p>
            <a:fld id="{8BC39108-5A06-0941-9DF5-7CDE0380119C}" type="datetimeFigureOut">
              <a:rPr lang="en-US" smtClean="0"/>
              <a:t>5/1/24</a:t>
            </a:fld>
            <a:endParaRPr lang="en-US"/>
          </a:p>
        </p:txBody>
      </p:sp>
      <p:sp>
        <p:nvSpPr>
          <p:cNvPr id="5" name="Footer Placeholder 4">
            <a:extLst>
              <a:ext uri="{FF2B5EF4-FFF2-40B4-BE49-F238E27FC236}">
                <a16:creationId xmlns:a16="http://schemas.microsoft.com/office/drawing/2014/main" id="{9E3BFCE9-76BB-FA17-A99C-A7C284378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45DDE-69AA-CCCD-2F51-4E3E11A5306E}"/>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125373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688BC-2CCE-89AC-373D-08086FBB99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6C7A88-3DC7-6440-947E-FA504D68AD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48026-96FC-D558-11EC-7917631D59A6}"/>
              </a:ext>
            </a:extLst>
          </p:cNvPr>
          <p:cNvSpPr>
            <a:spLocks noGrp="1"/>
          </p:cNvSpPr>
          <p:nvPr>
            <p:ph type="dt" sz="half" idx="10"/>
          </p:nvPr>
        </p:nvSpPr>
        <p:spPr/>
        <p:txBody>
          <a:bodyPr/>
          <a:lstStyle/>
          <a:p>
            <a:fld id="{8BC39108-5A06-0941-9DF5-7CDE0380119C}" type="datetimeFigureOut">
              <a:rPr lang="en-US" smtClean="0"/>
              <a:t>5/1/24</a:t>
            </a:fld>
            <a:endParaRPr lang="en-US"/>
          </a:p>
        </p:txBody>
      </p:sp>
      <p:sp>
        <p:nvSpPr>
          <p:cNvPr id="5" name="Footer Placeholder 4">
            <a:extLst>
              <a:ext uri="{FF2B5EF4-FFF2-40B4-BE49-F238E27FC236}">
                <a16:creationId xmlns:a16="http://schemas.microsoft.com/office/drawing/2014/main" id="{81C46082-5D69-FD45-8E41-063B61691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5C6DE0-5DED-5AAF-575F-83E9636C9D76}"/>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1504801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7EB8-E7B5-BA9D-BB5B-F363093BFE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0043D1-F213-1D83-6DCC-FC4E608240D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DB2D7C-F619-6853-5AA3-C9BC1394405C}"/>
              </a:ext>
            </a:extLst>
          </p:cNvPr>
          <p:cNvSpPr>
            <a:spLocks noGrp="1"/>
          </p:cNvSpPr>
          <p:nvPr>
            <p:ph type="dt" sz="half" idx="10"/>
          </p:nvPr>
        </p:nvSpPr>
        <p:spPr/>
        <p:txBody>
          <a:bodyPr/>
          <a:lstStyle/>
          <a:p>
            <a:fld id="{8BC39108-5A06-0941-9DF5-7CDE0380119C}" type="datetimeFigureOut">
              <a:rPr lang="en-US" smtClean="0"/>
              <a:t>5/1/24</a:t>
            </a:fld>
            <a:endParaRPr lang="en-US"/>
          </a:p>
        </p:txBody>
      </p:sp>
      <p:sp>
        <p:nvSpPr>
          <p:cNvPr id="5" name="Footer Placeholder 4">
            <a:extLst>
              <a:ext uri="{FF2B5EF4-FFF2-40B4-BE49-F238E27FC236}">
                <a16:creationId xmlns:a16="http://schemas.microsoft.com/office/drawing/2014/main" id="{053351E9-1138-6686-EF4C-5B64177CA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8C735-0CC9-B410-5F7D-9CD2A5DA4AF9}"/>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219729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2681-CD44-5B20-6371-EA00553594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AC129-CCE6-35AC-1A29-3491D90FFD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50AB77-2199-3E13-116E-F42A8E8717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84B2F1-DCEE-955C-8D81-9B19954B941A}"/>
              </a:ext>
            </a:extLst>
          </p:cNvPr>
          <p:cNvSpPr>
            <a:spLocks noGrp="1"/>
          </p:cNvSpPr>
          <p:nvPr>
            <p:ph type="dt" sz="half" idx="10"/>
          </p:nvPr>
        </p:nvSpPr>
        <p:spPr/>
        <p:txBody>
          <a:bodyPr/>
          <a:lstStyle/>
          <a:p>
            <a:fld id="{8BC39108-5A06-0941-9DF5-7CDE0380119C}" type="datetimeFigureOut">
              <a:rPr lang="en-US" smtClean="0"/>
              <a:t>5/1/24</a:t>
            </a:fld>
            <a:endParaRPr lang="en-US"/>
          </a:p>
        </p:txBody>
      </p:sp>
      <p:sp>
        <p:nvSpPr>
          <p:cNvPr id="6" name="Footer Placeholder 5">
            <a:extLst>
              <a:ext uri="{FF2B5EF4-FFF2-40B4-BE49-F238E27FC236}">
                <a16:creationId xmlns:a16="http://schemas.microsoft.com/office/drawing/2014/main" id="{56106C35-D9C7-C900-82C6-688BFE9E0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44547-7B20-77AB-E8CD-1A2E75836D42}"/>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094929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CF26-7DC3-E023-CA87-13F2CFD597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5A7614-BBA2-0F13-9CEB-345177B1D3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F4028A-9762-2340-D8EE-BBA8696C84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0072EA-39E5-0932-46D3-1E52A5C66C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3ADBBA-4597-1554-EF77-DA98E57804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884184-1557-58F2-3B2D-3F4134C9DC41}"/>
              </a:ext>
            </a:extLst>
          </p:cNvPr>
          <p:cNvSpPr>
            <a:spLocks noGrp="1"/>
          </p:cNvSpPr>
          <p:nvPr>
            <p:ph type="dt" sz="half" idx="10"/>
          </p:nvPr>
        </p:nvSpPr>
        <p:spPr/>
        <p:txBody>
          <a:bodyPr/>
          <a:lstStyle/>
          <a:p>
            <a:fld id="{8BC39108-5A06-0941-9DF5-7CDE0380119C}" type="datetimeFigureOut">
              <a:rPr lang="en-US" smtClean="0"/>
              <a:t>5/1/24</a:t>
            </a:fld>
            <a:endParaRPr lang="en-US"/>
          </a:p>
        </p:txBody>
      </p:sp>
      <p:sp>
        <p:nvSpPr>
          <p:cNvPr id="8" name="Footer Placeholder 7">
            <a:extLst>
              <a:ext uri="{FF2B5EF4-FFF2-40B4-BE49-F238E27FC236}">
                <a16:creationId xmlns:a16="http://schemas.microsoft.com/office/drawing/2014/main" id="{FE188CA6-3747-404D-4BB4-6F30CB3B1C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DD9B0B-70B7-C8AB-69B2-30B3E8E94946}"/>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387927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5C0D-4388-8EFE-5DFF-DD49059E6B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3DFB8C-63CC-BBA7-C8BB-C8CB159C634A}"/>
              </a:ext>
            </a:extLst>
          </p:cNvPr>
          <p:cNvSpPr>
            <a:spLocks noGrp="1"/>
          </p:cNvSpPr>
          <p:nvPr>
            <p:ph type="dt" sz="half" idx="10"/>
          </p:nvPr>
        </p:nvSpPr>
        <p:spPr/>
        <p:txBody>
          <a:bodyPr/>
          <a:lstStyle/>
          <a:p>
            <a:fld id="{8BC39108-5A06-0941-9DF5-7CDE0380119C}" type="datetimeFigureOut">
              <a:rPr lang="en-US" smtClean="0"/>
              <a:t>5/1/24</a:t>
            </a:fld>
            <a:endParaRPr lang="en-US"/>
          </a:p>
        </p:txBody>
      </p:sp>
      <p:sp>
        <p:nvSpPr>
          <p:cNvPr id="4" name="Footer Placeholder 3">
            <a:extLst>
              <a:ext uri="{FF2B5EF4-FFF2-40B4-BE49-F238E27FC236}">
                <a16:creationId xmlns:a16="http://schemas.microsoft.com/office/drawing/2014/main" id="{B1130200-F06C-D808-B884-D113D85D0B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7A6B8-7A17-3FBC-1F0B-5A74EC42DF64}"/>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001449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02E8C9-7F09-FB96-38EB-8E10CED8ECA7}"/>
              </a:ext>
            </a:extLst>
          </p:cNvPr>
          <p:cNvSpPr>
            <a:spLocks noGrp="1"/>
          </p:cNvSpPr>
          <p:nvPr>
            <p:ph type="dt" sz="half" idx="10"/>
          </p:nvPr>
        </p:nvSpPr>
        <p:spPr/>
        <p:txBody>
          <a:bodyPr/>
          <a:lstStyle/>
          <a:p>
            <a:fld id="{8BC39108-5A06-0941-9DF5-7CDE0380119C}" type="datetimeFigureOut">
              <a:rPr lang="en-US" smtClean="0"/>
              <a:t>5/1/24</a:t>
            </a:fld>
            <a:endParaRPr lang="en-US"/>
          </a:p>
        </p:txBody>
      </p:sp>
      <p:sp>
        <p:nvSpPr>
          <p:cNvPr id="3" name="Footer Placeholder 2">
            <a:extLst>
              <a:ext uri="{FF2B5EF4-FFF2-40B4-BE49-F238E27FC236}">
                <a16:creationId xmlns:a16="http://schemas.microsoft.com/office/drawing/2014/main" id="{053BB139-7ADA-17DE-BE66-3E7850DAA1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F66CAA-B73F-1D6B-B0A9-4EACAB81CB36}"/>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538877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A88B-9011-670B-A9EC-AC17361EDA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EADFC7-4194-B381-AD77-2662814D1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6B29F0-0D67-0172-05E7-13C2B0F982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0CA78C-E4E3-1283-FB19-DF40478E0A55}"/>
              </a:ext>
            </a:extLst>
          </p:cNvPr>
          <p:cNvSpPr>
            <a:spLocks noGrp="1"/>
          </p:cNvSpPr>
          <p:nvPr>
            <p:ph type="dt" sz="half" idx="10"/>
          </p:nvPr>
        </p:nvSpPr>
        <p:spPr/>
        <p:txBody>
          <a:bodyPr/>
          <a:lstStyle/>
          <a:p>
            <a:fld id="{8BC39108-5A06-0941-9DF5-7CDE0380119C}" type="datetimeFigureOut">
              <a:rPr lang="en-US" smtClean="0"/>
              <a:t>5/1/24</a:t>
            </a:fld>
            <a:endParaRPr lang="en-US"/>
          </a:p>
        </p:txBody>
      </p:sp>
      <p:sp>
        <p:nvSpPr>
          <p:cNvPr id="6" name="Footer Placeholder 5">
            <a:extLst>
              <a:ext uri="{FF2B5EF4-FFF2-40B4-BE49-F238E27FC236}">
                <a16:creationId xmlns:a16="http://schemas.microsoft.com/office/drawing/2014/main" id="{B2D36B0F-8343-CE92-896A-36DE6D2214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1FDD9-D967-BB55-983F-869D5AE33A5A}"/>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17829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813B-B590-0512-3B45-D3C0B7BE94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30F31-DD40-B380-B8C8-E7ECFDD1CA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89D932-5EFA-BC40-5E65-13A318498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5C6E5F-065E-E761-6161-12E8F86F5DED}"/>
              </a:ext>
            </a:extLst>
          </p:cNvPr>
          <p:cNvSpPr>
            <a:spLocks noGrp="1"/>
          </p:cNvSpPr>
          <p:nvPr>
            <p:ph type="dt" sz="half" idx="10"/>
          </p:nvPr>
        </p:nvSpPr>
        <p:spPr/>
        <p:txBody>
          <a:bodyPr/>
          <a:lstStyle/>
          <a:p>
            <a:fld id="{8BC39108-5A06-0941-9DF5-7CDE0380119C}" type="datetimeFigureOut">
              <a:rPr lang="en-US" smtClean="0"/>
              <a:t>5/1/24</a:t>
            </a:fld>
            <a:endParaRPr lang="en-US"/>
          </a:p>
        </p:txBody>
      </p:sp>
      <p:sp>
        <p:nvSpPr>
          <p:cNvPr id="6" name="Footer Placeholder 5">
            <a:extLst>
              <a:ext uri="{FF2B5EF4-FFF2-40B4-BE49-F238E27FC236}">
                <a16:creationId xmlns:a16="http://schemas.microsoft.com/office/drawing/2014/main" id="{B92B078D-9907-3399-A457-D2BCB0EEC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E92460-6C18-39FA-94A4-40D067090406}"/>
              </a:ext>
            </a:extLst>
          </p:cNvPr>
          <p:cNvSpPr>
            <a:spLocks noGrp="1"/>
          </p:cNvSpPr>
          <p:nvPr>
            <p:ph type="sldNum" sz="quarter" idx="12"/>
          </p:nvPr>
        </p:nvSpPr>
        <p:spPr/>
        <p:txBody>
          <a:bodyPr/>
          <a:lstStyle/>
          <a:p>
            <a:fld id="{432E9ADB-CA59-D945-91F0-34007A169496}" type="slidenum">
              <a:rPr lang="en-US" smtClean="0"/>
              <a:t>‹#›</a:t>
            </a:fld>
            <a:endParaRPr lang="en-US"/>
          </a:p>
        </p:txBody>
      </p:sp>
    </p:spTree>
    <p:extLst>
      <p:ext uri="{BB962C8B-B14F-4D97-AF65-F5344CB8AC3E}">
        <p14:creationId xmlns:p14="http://schemas.microsoft.com/office/powerpoint/2010/main" val="4281063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504FE0-9757-D38C-FA59-8F1BBF00DC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895A9-8E20-4200-765E-C93F6D7924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CD5704-1444-D0C1-E08A-ACCF5DC498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BC39108-5A06-0941-9DF5-7CDE0380119C}" type="datetimeFigureOut">
              <a:rPr lang="en-US" smtClean="0"/>
              <a:t>5/1/24</a:t>
            </a:fld>
            <a:endParaRPr lang="en-US"/>
          </a:p>
        </p:txBody>
      </p:sp>
      <p:sp>
        <p:nvSpPr>
          <p:cNvPr id="5" name="Footer Placeholder 4">
            <a:extLst>
              <a:ext uri="{FF2B5EF4-FFF2-40B4-BE49-F238E27FC236}">
                <a16:creationId xmlns:a16="http://schemas.microsoft.com/office/drawing/2014/main" id="{731583B5-BAA5-C5DF-B227-41D844CB7A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758FB12-EC64-A2C7-F1FA-E7D389BBA3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2E9ADB-CA59-D945-91F0-34007A169496}" type="slidenum">
              <a:rPr lang="en-US" smtClean="0"/>
              <a:t>‹#›</a:t>
            </a:fld>
            <a:endParaRPr lang="en-US"/>
          </a:p>
        </p:txBody>
      </p:sp>
    </p:spTree>
    <p:extLst>
      <p:ext uri="{BB962C8B-B14F-4D97-AF65-F5344CB8AC3E}">
        <p14:creationId xmlns:p14="http://schemas.microsoft.com/office/powerpoint/2010/main" val="2173897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6B3DF1-048D-FECA-2574-05E95417CF3C}"/>
              </a:ext>
            </a:extLst>
          </p:cNvPr>
          <p:cNvSpPr>
            <a:spLocks noGrp="1"/>
          </p:cNvSpPr>
          <p:nvPr>
            <p:ph type="ctrTitle"/>
          </p:nvPr>
        </p:nvSpPr>
        <p:spPr>
          <a:xfrm>
            <a:off x="643468" y="643467"/>
            <a:ext cx="4620584" cy="4567137"/>
          </a:xfrm>
        </p:spPr>
        <p:txBody>
          <a:bodyPr>
            <a:normAutofit fontScale="90000"/>
          </a:bodyPr>
          <a:lstStyle/>
          <a:p>
            <a:pPr algn="l"/>
            <a:r>
              <a:rPr lang="en-US" sz="4400" b="1" dirty="0">
                <a:latin typeface="Apple SD Gothic Neo Heavy" panose="02000300000000000000" pitchFamily="2" charset="-127"/>
                <a:ea typeface="Apple SD Gothic Neo Heavy" panose="02000300000000000000" pitchFamily="2" charset="-127"/>
              </a:rPr>
              <a:t>Finetuning Meta’s Llama LLM to Extract Closure Information From Long National Park Comments</a:t>
            </a:r>
          </a:p>
        </p:txBody>
      </p:sp>
      <p:sp>
        <p:nvSpPr>
          <p:cNvPr id="3" name="Subtitle 2">
            <a:extLst>
              <a:ext uri="{FF2B5EF4-FFF2-40B4-BE49-F238E27FC236}">
                <a16:creationId xmlns:a16="http://schemas.microsoft.com/office/drawing/2014/main" id="{D483CB78-7E8C-C26C-7B53-DCD0A67F292D}"/>
              </a:ext>
            </a:extLst>
          </p:cNvPr>
          <p:cNvSpPr>
            <a:spLocks noGrp="1"/>
          </p:cNvSpPr>
          <p:nvPr>
            <p:ph type="subTitle" idx="1"/>
          </p:nvPr>
        </p:nvSpPr>
        <p:spPr>
          <a:xfrm>
            <a:off x="643467" y="5277684"/>
            <a:ext cx="4620584" cy="775494"/>
          </a:xfrm>
        </p:spPr>
        <p:txBody>
          <a:bodyPr>
            <a:normAutofit/>
          </a:bodyPr>
          <a:lstStyle/>
          <a:p>
            <a:pPr algn="l"/>
            <a:r>
              <a:rPr lang="en-US" dirty="0"/>
              <a:t>Austin Lackey</a:t>
            </a:r>
          </a:p>
        </p:txBody>
      </p:sp>
      <p:pic>
        <p:nvPicPr>
          <p:cNvPr id="5" name="Picture 4" descr="A llama wearing a hat and sunglasses&#10;&#10;Description automatically generated">
            <a:extLst>
              <a:ext uri="{FF2B5EF4-FFF2-40B4-BE49-F238E27FC236}">
                <a16:creationId xmlns:a16="http://schemas.microsoft.com/office/drawing/2014/main" id="{3001E2AD-2B49-19F4-4F18-B95BBCED3396}"/>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471744E4-9509-BDF4-7466-CA0F98570131}"/>
              </a:ext>
            </a:extLst>
          </p:cNvPr>
          <p:cNvSpPr txBox="1"/>
          <p:nvPr/>
        </p:nvSpPr>
        <p:spPr>
          <a:xfrm>
            <a:off x="8586951" y="6488668"/>
            <a:ext cx="3741683" cy="369332"/>
          </a:xfrm>
          <a:prstGeom prst="rect">
            <a:avLst/>
          </a:prstGeom>
          <a:noFill/>
        </p:spPr>
        <p:txBody>
          <a:bodyPr wrap="square" rtlCol="0">
            <a:spAutoFit/>
          </a:bodyPr>
          <a:lstStyle/>
          <a:p>
            <a:r>
              <a:rPr lang="en-US" dirty="0">
                <a:solidFill>
                  <a:schemeClr val="bg1"/>
                </a:solidFill>
              </a:rPr>
              <a:t>This Image Is Generated by DALLE3</a:t>
            </a:r>
          </a:p>
        </p:txBody>
      </p:sp>
    </p:spTree>
    <p:extLst>
      <p:ext uri="{BB962C8B-B14F-4D97-AF65-F5344CB8AC3E}">
        <p14:creationId xmlns:p14="http://schemas.microsoft.com/office/powerpoint/2010/main" val="4079089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BC0-2589-F7B6-F005-F9BDA3B4F98F}"/>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Background</a:t>
            </a:r>
          </a:p>
        </p:txBody>
      </p:sp>
      <p:graphicFrame>
        <p:nvGraphicFramePr>
          <p:cNvPr id="4" name="Table 3">
            <a:extLst>
              <a:ext uri="{FF2B5EF4-FFF2-40B4-BE49-F238E27FC236}">
                <a16:creationId xmlns:a16="http://schemas.microsoft.com/office/drawing/2014/main" id="{3ABFA6E1-6463-955F-DA2C-D90B726324E8}"/>
              </a:ext>
            </a:extLst>
          </p:cNvPr>
          <p:cNvGraphicFramePr>
            <a:graphicFrameLocks noGrp="1"/>
          </p:cNvGraphicFramePr>
          <p:nvPr/>
        </p:nvGraphicFramePr>
        <p:xfrm>
          <a:off x="6096000" y="680434"/>
          <a:ext cx="5598510" cy="2375120"/>
        </p:xfrm>
        <a:graphic>
          <a:graphicData uri="http://schemas.openxmlformats.org/drawingml/2006/table">
            <a:tbl>
              <a:tblPr firstRow="1" bandRow="1">
                <a:tableStyleId>{073A0DAA-6AF3-43AB-8588-CEC1D06C72B9}</a:tableStyleId>
              </a:tblPr>
              <a:tblGrid>
                <a:gridCol w="2799255">
                  <a:extLst>
                    <a:ext uri="{9D8B030D-6E8A-4147-A177-3AD203B41FA5}">
                      <a16:colId xmlns:a16="http://schemas.microsoft.com/office/drawing/2014/main" val="1147891742"/>
                    </a:ext>
                  </a:extLst>
                </a:gridCol>
                <a:gridCol w="2799255">
                  <a:extLst>
                    <a:ext uri="{9D8B030D-6E8A-4147-A177-3AD203B41FA5}">
                      <a16:colId xmlns:a16="http://schemas.microsoft.com/office/drawing/2014/main" val="806992754"/>
                    </a:ext>
                  </a:extLst>
                </a:gridCol>
              </a:tblGrid>
              <a:tr h="433760">
                <a:tc>
                  <a:txBody>
                    <a:bodyPr/>
                    <a:lstStyle/>
                    <a:p>
                      <a:r>
                        <a:rPr lang="en-US" dirty="0"/>
                        <a:t>MONTH</a:t>
                      </a:r>
                    </a:p>
                  </a:txBody>
                  <a:tcPr/>
                </a:tc>
                <a:tc>
                  <a:txBody>
                    <a:bodyPr/>
                    <a:lstStyle/>
                    <a:p>
                      <a:r>
                        <a:rPr lang="en-US" dirty="0"/>
                        <a:t>COMMENT</a:t>
                      </a:r>
                    </a:p>
                  </a:txBody>
                  <a:tcPr/>
                </a:tc>
                <a:extLst>
                  <a:ext uri="{0D108BD9-81ED-4DB2-BD59-A6C34878D82A}">
                    <a16:rowId xmlns:a16="http://schemas.microsoft.com/office/drawing/2014/main" val="1192401395"/>
                  </a:ext>
                </a:extLst>
              </a:tr>
              <a:tr h="433760">
                <a:tc>
                  <a:txBody>
                    <a:bodyPr/>
                    <a:lstStyle/>
                    <a:p>
                      <a:r>
                        <a:rPr lang="en-US" dirty="0"/>
                        <a:t>January</a:t>
                      </a:r>
                    </a:p>
                  </a:txBody>
                  <a:tcPr/>
                </a:tc>
                <a:tc>
                  <a:txBody>
                    <a:bodyPr/>
                    <a:lstStyle/>
                    <a:p>
                      <a:r>
                        <a:rPr lang="en-US" sz="1800" dirty="0"/>
                        <a:t>South entrance closed for construction.</a:t>
                      </a:r>
                    </a:p>
                  </a:txBody>
                  <a:tcPr/>
                </a:tc>
                <a:extLst>
                  <a:ext uri="{0D108BD9-81ED-4DB2-BD59-A6C34878D82A}">
                    <a16:rowId xmlns:a16="http://schemas.microsoft.com/office/drawing/2014/main" val="2145913191"/>
                  </a:ext>
                </a:extLst>
              </a:tr>
              <a:tr h="433760">
                <a:tc>
                  <a:txBody>
                    <a:bodyPr/>
                    <a:lstStyle/>
                    <a:p>
                      <a:r>
                        <a:rPr lang="en-US" dirty="0"/>
                        <a:t>February</a:t>
                      </a:r>
                    </a:p>
                  </a:txBody>
                  <a:tcPr/>
                </a:tc>
                <a:tc>
                  <a:txBody>
                    <a:bodyPr/>
                    <a:lstStyle/>
                    <a:p>
                      <a:r>
                        <a:rPr lang="en-US" sz="1800" b="0" i="0" kern="1200" dirty="0">
                          <a:solidFill>
                            <a:schemeClr val="dk1"/>
                          </a:solidFill>
                          <a:effectLst/>
                          <a:latin typeface="+mn-lt"/>
                          <a:ea typeface="+mn-ea"/>
                          <a:cs typeface="+mn-cs"/>
                        </a:rPr>
                        <a:t>Annual Parade drove v…</a:t>
                      </a:r>
                      <a:endParaRPr lang="en-US" sz="1800" dirty="0"/>
                    </a:p>
                  </a:txBody>
                  <a:tcPr/>
                </a:tc>
                <a:extLst>
                  <a:ext uri="{0D108BD9-81ED-4DB2-BD59-A6C34878D82A}">
                    <a16:rowId xmlns:a16="http://schemas.microsoft.com/office/drawing/2014/main" val="3105344599"/>
                  </a:ext>
                </a:extLst>
              </a:tr>
              <a:tr h="433760">
                <a:tc>
                  <a:txBody>
                    <a:bodyPr/>
                    <a:lstStyle/>
                    <a:p>
                      <a:r>
                        <a:rPr lang="en-US" dirty="0"/>
                        <a:t>March</a:t>
                      </a:r>
                    </a:p>
                  </a:txBody>
                  <a:tcPr/>
                </a:tc>
                <a:tc>
                  <a:txBody>
                    <a:bodyPr/>
                    <a:lstStyle/>
                    <a:p>
                      <a:endParaRPr lang="en-US" dirty="0"/>
                    </a:p>
                  </a:txBody>
                  <a:tcPr/>
                </a:tc>
                <a:extLst>
                  <a:ext uri="{0D108BD9-81ED-4DB2-BD59-A6C34878D82A}">
                    <a16:rowId xmlns:a16="http://schemas.microsoft.com/office/drawing/2014/main" val="1138369930"/>
                  </a:ext>
                </a:extLst>
              </a:tr>
              <a:tr h="43376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696225065"/>
                  </a:ext>
                </a:extLst>
              </a:tr>
            </a:tbl>
          </a:graphicData>
        </a:graphic>
      </p:graphicFrame>
      <p:graphicFrame>
        <p:nvGraphicFramePr>
          <p:cNvPr id="7" name="Content Placeholder 6">
            <a:extLst>
              <a:ext uri="{FF2B5EF4-FFF2-40B4-BE49-F238E27FC236}">
                <a16:creationId xmlns:a16="http://schemas.microsoft.com/office/drawing/2014/main" id="{71BE59BF-8754-CFD7-DE2F-7F94C14A0FC4}"/>
              </a:ext>
            </a:extLst>
          </p:cNvPr>
          <p:cNvGraphicFramePr>
            <a:graphicFrameLocks noGrp="1"/>
          </p:cNvGraphicFramePr>
          <p:nvPr>
            <p:ph idx="1"/>
          </p:nvPr>
        </p:nvGraphicFramePr>
        <p:xfrm>
          <a:off x="838200" y="3429000"/>
          <a:ext cx="10515600" cy="30327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870370070"/>
                    </a:ext>
                  </a:extLst>
                </a:gridCol>
                <a:gridCol w="2103120">
                  <a:extLst>
                    <a:ext uri="{9D8B030D-6E8A-4147-A177-3AD203B41FA5}">
                      <a16:colId xmlns:a16="http://schemas.microsoft.com/office/drawing/2014/main" val="3983742994"/>
                    </a:ext>
                  </a:extLst>
                </a:gridCol>
                <a:gridCol w="2103120">
                  <a:extLst>
                    <a:ext uri="{9D8B030D-6E8A-4147-A177-3AD203B41FA5}">
                      <a16:colId xmlns:a16="http://schemas.microsoft.com/office/drawing/2014/main" val="4104081439"/>
                    </a:ext>
                  </a:extLst>
                </a:gridCol>
                <a:gridCol w="2103120">
                  <a:extLst>
                    <a:ext uri="{9D8B030D-6E8A-4147-A177-3AD203B41FA5}">
                      <a16:colId xmlns:a16="http://schemas.microsoft.com/office/drawing/2014/main" val="1925701007"/>
                    </a:ext>
                  </a:extLst>
                </a:gridCol>
                <a:gridCol w="2103120">
                  <a:extLst>
                    <a:ext uri="{9D8B030D-6E8A-4147-A177-3AD203B41FA5}">
                      <a16:colId xmlns:a16="http://schemas.microsoft.com/office/drawing/2014/main" val="3557531858"/>
                    </a:ext>
                  </a:extLst>
                </a:gridCol>
              </a:tblGrid>
              <a:tr h="370840">
                <a:tc>
                  <a:txBody>
                    <a:bodyPr/>
                    <a:lstStyle/>
                    <a:p>
                      <a:r>
                        <a:rPr lang="en-US" dirty="0"/>
                        <a:t>ENTRANCE/</a:t>
                      </a:r>
                    </a:p>
                    <a:p>
                      <a:r>
                        <a:rPr lang="en-US" dirty="0"/>
                        <a:t>LOCATION</a:t>
                      </a:r>
                    </a:p>
                  </a:txBody>
                  <a:tcPr/>
                </a:tc>
                <a:tc>
                  <a:txBody>
                    <a:bodyPr/>
                    <a:lstStyle/>
                    <a:p>
                      <a:r>
                        <a:rPr lang="en-US" dirty="0"/>
                        <a:t>JAN</a:t>
                      </a:r>
                    </a:p>
                  </a:txBody>
                  <a:tcPr/>
                </a:tc>
                <a:tc>
                  <a:txBody>
                    <a:bodyPr/>
                    <a:lstStyle/>
                    <a:p>
                      <a:r>
                        <a:rPr lang="en-US" dirty="0"/>
                        <a:t>FEB</a:t>
                      </a:r>
                    </a:p>
                  </a:txBody>
                  <a:tcPr/>
                </a:tc>
                <a:tc>
                  <a:txBody>
                    <a:bodyPr/>
                    <a:lstStyle/>
                    <a:p>
                      <a:r>
                        <a:rPr lang="en-US" dirty="0"/>
                        <a:t>MAR</a:t>
                      </a:r>
                    </a:p>
                  </a:txBody>
                  <a:tcPr/>
                </a:tc>
                <a:tc>
                  <a:txBody>
                    <a:bodyPr/>
                    <a:lstStyle/>
                    <a:p>
                      <a:r>
                        <a:rPr lang="en-US" dirty="0"/>
                        <a:t>….</a:t>
                      </a:r>
                    </a:p>
                  </a:txBody>
                  <a:tcPr/>
                </a:tc>
                <a:extLst>
                  <a:ext uri="{0D108BD9-81ED-4DB2-BD59-A6C34878D82A}">
                    <a16:rowId xmlns:a16="http://schemas.microsoft.com/office/drawing/2014/main" val="2930427502"/>
                  </a:ext>
                </a:extLst>
              </a:tr>
              <a:tr h="370840">
                <a:tc>
                  <a:txBody>
                    <a:bodyPr/>
                    <a:lstStyle/>
                    <a:p>
                      <a:r>
                        <a:rPr lang="en-US" b="1" dirty="0"/>
                        <a:t>North Counter</a:t>
                      </a:r>
                    </a:p>
                  </a:txBody>
                  <a:tcPr/>
                </a:tc>
                <a:tc>
                  <a:txBody>
                    <a:bodyPr/>
                    <a:lstStyle/>
                    <a:p>
                      <a:pPr algn="ctr"/>
                      <a:r>
                        <a:rPr lang="en-US" dirty="0"/>
                        <a:t>401</a:t>
                      </a:r>
                    </a:p>
                  </a:txBody>
                  <a:tcPr anchor="ctr">
                    <a:solidFill>
                      <a:schemeClr val="accent6">
                        <a:lumMod val="60000"/>
                        <a:lumOff val="40000"/>
                      </a:schemeClr>
                    </a:solidFill>
                  </a:tcPr>
                </a:tc>
                <a:tc>
                  <a:txBody>
                    <a:bodyPr/>
                    <a:lstStyle/>
                    <a:p>
                      <a:pPr algn="ctr"/>
                      <a:r>
                        <a:rPr lang="en-US" dirty="0"/>
                        <a:t>200</a:t>
                      </a:r>
                    </a:p>
                  </a:txBody>
                  <a:tcPr anchor="ctr">
                    <a:solidFill>
                      <a:schemeClr val="accent6">
                        <a:lumMod val="20000"/>
                        <a:lumOff val="80000"/>
                        <a:alpha val="45098"/>
                      </a:schemeClr>
                    </a:solidFill>
                  </a:tcPr>
                </a:tc>
                <a:tc>
                  <a:txBody>
                    <a:bodyPr/>
                    <a:lstStyle/>
                    <a:p>
                      <a:pPr algn="ctr"/>
                      <a:r>
                        <a:rPr lang="en-US" dirty="0"/>
                        <a:t>189</a:t>
                      </a:r>
                    </a:p>
                  </a:txBody>
                  <a:tcPr anchor="ctr">
                    <a:solidFill>
                      <a:schemeClr val="accent2">
                        <a:lumMod val="20000"/>
                        <a:lumOff val="80000"/>
                      </a:schemeClr>
                    </a:solidFill>
                  </a:tcPr>
                </a:tc>
                <a:tc>
                  <a:txBody>
                    <a:bodyPr/>
                    <a:lstStyle/>
                    <a:p>
                      <a:r>
                        <a:rPr lang="en-US" dirty="0"/>
                        <a:t>…</a:t>
                      </a:r>
                    </a:p>
                  </a:txBody>
                  <a:tcPr/>
                </a:tc>
                <a:extLst>
                  <a:ext uri="{0D108BD9-81ED-4DB2-BD59-A6C34878D82A}">
                    <a16:rowId xmlns:a16="http://schemas.microsoft.com/office/drawing/2014/main" val="1719375632"/>
                  </a:ext>
                </a:extLst>
              </a:tr>
              <a:tr h="370840">
                <a:tc>
                  <a:txBody>
                    <a:bodyPr/>
                    <a:lstStyle/>
                    <a:p>
                      <a:r>
                        <a:rPr lang="en-US" b="1" dirty="0"/>
                        <a:t>South Counter</a:t>
                      </a:r>
                    </a:p>
                  </a:txBody>
                  <a:tcPr/>
                </a:tc>
                <a:tc>
                  <a:txBody>
                    <a:bodyPr/>
                    <a:lstStyle/>
                    <a:p>
                      <a:pPr algn="ctr"/>
                      <a:r>
                        <a:rPr lang="en-US" dirty="0"/>
                        <a:t>0</a:t>
                      </a:r>
                    </a:p>
                  </a:txBody>
                  <a:tcPr anchor="ctr">
                    <a:solidFill>
                      <a:srgbClr val="FF0000"/>
                    </a:solidFill>
                  </a:tcPr>
                </a:tc>
                <a:tc>
                  <a:txBody>
                    <a:bodyPr/>
                    <a:lstStyle/>
                    <a:p>
                      <a:pPr algn="ctr"/>
                      <a:r>
                        <a:rPr lang="en-US" dirty="0"/>
                        <a:t>147</a:t>
                      </a:r>
                    </a:p>
                  </a:txBody>
                  <a:tcPr anchor="ctr">
                    <a:solidFill>
                      <a:srgbClr val="F6C6AD">
                        <a:alpha val="74118"/>
                      </a:srgbClr>
                    </a:solidFill>
                  </a:tcPr>
                </a:tc>
                <a:tc>
                  <a:txBody>
                    <a:bodyPr/>
                    <a:lstStyle/>
                    <a:p>
                      <a:pPr algn="ctr"/>
                      <a:r>
                        <a:rPr lang="en-US" dirty="0"/>
                        <a:t>235</a:t>
                      </a:r>
                    </a:p>
                  </a:txBody>
                  <a:tcPr anchor="ctr">
                    <a:solidFill>
                      <a:schemeClr val="accent6">
                        <a:lumMod val="20000"/>
                        <a:lumOff val="80000"/>
                      </a:schemeClr>
                    </a:solidFill>
                  </a:tcPr>
                </a:tc>
                <a:tc>
                  <a:txBody>
                    <a:bodyPr/>
                    <a:lstStyle/>
                    <a:p>
                      <a:r>
                        <a:rPr lang="en-US" dirty="0"/>
                        <a:t>…</a:t>
                      </a:r>
                    </a:p>
                  </a:txBody>
                  <a:tcPr/>
                </a:tc>
                <a:extLst>
                  <a:ext uri="{0D108BD9-81ED-4DB2-BD59-A6C34878D82A}">
                    <a16:rowId xmlns:a16="http://schemas.microsoft.com/office/drawing/2014/main" val="1777130042"/>
                  </a:ext>
                </a:extLst>
              </a:tr>
              <a:tr h="370840">
                <a:tc>
                  <a:txBody>
                    <a:bodyPr/>
                    <a:lstStyle/>
                    <a:p>
                      <a:r>
                        <a:rPr lang="en-US" b="1" dirty="0"/>
                        <a:t>Alpine Peak Trailhead</a:t>
                      </a:r>
                    </a:p>
                  </a:txBody>
                  <a:tcPr/>
                </a:tc>
                <a:tc>
                  <a:txBody>
                    <a:bodyPr/>
                    <a:lstStyle/>
                    <a:p>
                      <a:pPr algn="ctr"/>
                      <a:r>
                        <a:rPr lang="en-US" dirty="0"/>
                        <a:t>35</a:t>
                      </a:r>
                    </a:p>
                  </a:txBody>
                  <a:tcPr anchor="ctr"/>
                </a:tc>
                <a:tc>
                  <a:txBody>
                    <a:bodyPr/>
                    <a:lstStyle/>
                    <a:p>
                      <a:pPr algn="ctr"/>
                      <a:r>
                        <a:rPr lang="en-US" dirty="0"/>
                        <a:t>42</a:t>
                      </a:r>
                    </a:p>
                  </a:txBody>
                  <a:tcPr anchor="ctr">
                    <a:solidFill>
                      <a:srgbClr val="D9F2D0">
                        <a:alpha val="63137"/>
                      </a:srgbClr>
                    </a:solidFill>
                  </a:tcPr>
                </a:tc>
                <a:tc>
                  <a:txBody>
                    <a:bodyPr/>
                    <a:lstStyle/>
                    <a:p>
                      <a:pPr algn="ctr"/>
                      <a:r>
                        <a:rPr lang="en-US" dirty="0"/>
                        <a:t>36</a:t>
                      </a:r>
                    </a:p>
                  </a:txBody>
                  <a:tcPr anchor="ctr"/>
                </a:tc>
                <a:tc>
                  <a:txBody>
                    <a:bodyPr/>
                    <a:lstStyle/>
                    <a:p>
                      <a:r>
                        <a:rPr lang="en-US" dirty="0"/>
                        <a:t>…</a:t>
                      </a:r>
                    </a:p>
                  </a:txBody>
                  <a:tcPr/>
                </a:tc>
                <a:extLst>
                  <a:ext uri="{0D108BD9-81ED-4DB2-BD59-A6C34878D82A}">
                    <a16:rowId xmlns:a16="http://schemas.microsoft.com/office/drawing/2014/main" val="2306442771"/>
                  </a:ext>
                </a:extLst>
              </a:tr>
              <a:tr h="370840">
                <a:tc>
                  <a:txBody>
                    <a:bodyPr/>
                    <a:lstStyle/>
                    <a:p>
                      <a:r>
                        <a:rPr lang="en-US" b="1" dirty="0"/>
                        <a:t>Moose Lodge Campground</a:t>
                      </a:r>
                    </a:p>
                  </a:txBody>
                  <a:tcPr/>
                </a:tc>
                <a:tc>
                  <a:txBody>
                    <a:bodyPr/>
                    <a:lstStyle/>
                    <a:p>
                      <a:pPr algn="ctr"/>
                      <a:r>
                        <a:rPr lang="en-US" dirty="0"/>
                        <a:t>0</a:t>
                      </a:r>
                    </a:p>
                  </a:txBody>
                  <a:tcPr anchor="ctr">
                    <a:solidFill>
                      <a:srgbClr val="FF0000">
                        <a:alpha val="74118"/>
                      </a:srgbClr>
                    </a:solidFill>
                  </a:tcPr>
                </a:tc>
                <a:tc>
                  <a:txBody>
                    <a:bodyPr/>
                    <a:lstStyle/>
                    <a:p>
                      <a:pPr algn="ctr"/>
                      <a:r>
                        <a:rPr lang="en-US" dirty="0"/>
                        <a:t>90</a:t>
                      </a:r>
                    </a:p>
                  </a:txBody>
                  <a:tcPr anchor="ctr">
                    <a:solidFill>
                      <a:srgbClr val="D9F2D0"/>
                    </a:solidFill>
                  </a:tcPr>
                </a:tc>
                <a:tc>
                  <a:txBody>
                    <a:bodyPr/>
                    <a:lstStyle/>
                    <a:p>
                      <a:pPr algn="ctr"/>
                      <a:r>
                        <a:rPr lang="en-US" dirty="0"/>
                        <a:t>80</a:t>
                      </a:r>
                    </a:p>
                  </a:txBody>
                  <a:tcPr anchor="ctr"/>
                </a:tc>
                <a:tc>
                  <a:txBody>
                    <a:bodyPr/>
                    <a:lstStyle/>
                    <a:p>
                      <a:r>
                        <a:rPr lang="en-US" dirty="0"/>
                        <a:t>…</a:t>
                      </a:r>
                    </a:p>
                  </a:txBody>
                  <a:tcPr/>
                </a:tc>
                <a:extLst>
                  <a:ext uri="{0D108BD9-81ED-4DB2-BD59-A6C34878D82A}">
                    <a16:rowId xmlns:a16="http://schemas.microsoft.com/office/drawing/2014/main" val="1871961400"/>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827992416"/>
                  </a:ext>
                </a:extLst>
              </a:tr>
            </a:tbl>
          </a:graphicData>
        </a:graphic>
      </p:graphicFrame>
      <p:sp>
        <p:nvSpPr>
          <p:cNvPr id="8" name="Content Placeholder 2">
            <a:extLst>
              <a:ext uri="{FF2B5EF4-FFF2-40B4-BE49-F238E27FC236}">
                <a16:creationId xmlns:a16="http://schemas.microsoft.com/office/drawing/2014/main" id="{416A0A80-B7C2-E26E-5BFA-9E69904E4E0C}"/>
              </a:ext>
            </a:extLst>
          </p:cNvPr>
          <p:cNvSpPr txBox="1">
            <a:spLocks/>
          </p:cNvSpPr>
          <p:nvPr/>
        </p:nvSpPr>
        <p:spPr>
          <a:xfrm>
            <a:off x="838200" y="1825625"/>
            <a:ext cx="40603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pple SD Gothic Neo" panose="02000300000000000000" pitchFamily="2" charset="-127"/>
                <a:ea typeface="Apple SD Gothic Neo" panose="02000300000000000000" pitchFamily="2" charset="-127"/>
              </a:rPr>
              <a:t>Example Scenario</a:t>
            </a:r>
          </a:p>
        </p:txBody>
      </p:sp>
    </p:spTree>
    <p:extLst>
      <p:ext uri="{BB962C8B-B14F-4D97-AF65-F5344CB8AC3E}">
        <p14:creationId xmlns:p14="http://schemas.microsoft.com/office/powerpoint/2010/main" val="3916488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BC0-2589-F7B6-F005-F9BDA3B4F98F}"/>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The Problem</a:t>
            </a:r>
          </a:p>
        </p:txBody>
      </p:sp>
      <p:sp>
        <p:nvSpPr>
          <p:cNvPr id="3" name="Content Placeholder 2">
            <a:extLst>
              <a:ext uri="{FF2B5EF4-FFF2-40B4-BE49-F238E27FC236}">
                <a16:creationId xmlns:a16="http://schemas.microsoft.com/office/drawing/2014/main" id="{E3B794F5-3615-C4E3-6BA2-D87E598C2BAF}"/>
              </a:ext>
            </a:extLst>
          </p:cNvPr>
          <p:cNvSpPr>
            <a:spLocks noGrp="1"/>
          </p:cNvSpPr>
          <p:nvPr>
            <p:ph idx="1"/>
          </p:nvPr>
        </p:nvSpPr>
        <p:spPr>
          <a:xfrm>
            <a:off x="838200" y="1825625"/>
            <a:ext cx="4060371" cy="4351338"/>
          </a:xfrm>
        </p:spPr>
        <p:txBody>
          <a:bodyPr/>
          <a:lstStyle/>
          <a:p>
            <a:r>
              <a:rPr lang="en-US" dirty="0">
                <a:latin typeface="Apple SD Gothic Neo" panose="02000300000000000000" pitchFamily="2" charset="-127"/>
                <a:ea typeface="Apple SD Gothic Neo" panose="02000300000000000000" pitchFamily="2" charset="-127"/>
              </a:rPr>
              <a:t>400 Parks</a:t>
            </a:r>
          </a:p>
          <a:p>
            <a:r>
              <a:rPr lang="en-US" dirty="0">
                <a:latin typeface="Apple SD Gothic Neo" panose="02000300000000000000" pitchFamily="2" charset="-127"/>
                <a:ea typeface="Apple SD Gothic Neo" panose="02000300000000000000" pitchFamily="2" charset="-127"/>
              </a:rPr>
              <a:t>12 Months of data</a:t>
            </a:r>
          </a:p>
          <a:p>
            <a:endParaRPr lang="en-US" dirty="0">
              <a:latin typeface="Apple SD Gothic Neo" panose="02000300000000000000" pitchFamily="2" charset="-127"/>
              <a:ea typeface="Apple SD Gothic Neo" panose="02000300000000000000" pitchFamily="2" charset="-127"/>
            </a:endParaRPr>
          </a:p>
          <a:p>
            <a:r>
              <a:rPr lang="en-US" dirty="0">
                <a:latin typeface="Apple SD Gothic Neo" panose="02000300000000000000" pitchFamily="2" charset="-127"/>
                <a:ea typeface="Apple SD Gothic Neo" panose="02000300000000000000" pitchFamily="2" charset="-127"/>
              </a:rPr>
              <a:t>12x400=~4,000 comments</a:t>
            </a:r>
          </a:p>
          <a:p>
            <a:endParaRPr lang="en-US" dirty="0">
              <a:latin typeface="Apple SD Gothic Neo" panose="02000300000000000000" pitchFamily="2" charset="-127"/>
              <a:ea typeface="Apple SD Gothic Neo" panose="02000300000000000000" pitchFamily="2" charset="-127"/>
            </a:endParaRPr>
          </a:p>
          <a:p>
            <a:r>
              <a:rPr lang="en-US" dirty="0">
                <a:latin typeface="Apple SD Gothic Neo" panose="02000300000000000000" pitchFamily="2" charset="-127"/>
                <a:ea typeface="Apple SD Gothic Neo" panose="02000300000000000000" pitchFamily="2" charset="-127"/>
              </a:rPr>
              <a:t>3-5 Iterations….</a:t>
            </a:r>
          </a:p>
        </p:txBody>
      </p:sp>
      <p:graphicFrame>
        <p:nvGraphicFramePr>
          <p:cNvPr id="4" name="Table 3">
            <a:extLst>
              <a:ext uri="{FF2B5EF4-FFF2-40B4-BE49-F238E27FC236}">
                <a16:creationId xmlns:a16="http://schemas.microsoft.com/office/drawing/2014/main" id="{3ABFA6E1-6463-955F-DA2C-D90B726324E8}"/>
              </a:ext>
            </a:extLst>
          </p:cNvPr>
          <p:cNvGraphicFramePr>
            <a:graphicFrameLocks noGrp="1"/>
          </p:cNvGraphicFramePr>
          <p:nvPr>
            <p:extLst>
              <p:ext uri="{D42A27DB-BD31-4B8C-83A1-F6EECF244321}">
                <p14:modId xmlns:p14="http://schemas.microsoft.com/office/powerpoint/2010/main" val="3200357491"/>
              </p:ext>
            </p:extLst>
          </p:nvPr>
        </p:nvGraphicFramePr>
        <p:xfrm>
          <a:off x="6096000" y="680434"/>
          <a:ext cx="5598510" cy="5210920"/>
        </p:xfrm>
        <a:graphic>
          <a:graphicData uri="http://schemas.openxmlformats.org/drawingml/2006/table">
            <a:tbl>
              <a:tblPr firstRow="1" bandRow="1">
                <a:tableStyleId>{073A0DAA-6AF3-43AB-8588-CEC1D06C72B9}</a:tableStyleId>
              </a:tblPr>
              <a:tblGrid>
                <a:gridCol w="2799255">
                  <a:extLst>
                    <a:ext uri="{9D8B030D-6E8A-4147-A177-3AD203B41FA5}">
                      <a16:colId xmlns:a16="http://schemas.microsoft.com/office/drawing/2014/main" val="1147891742"/>
                    </a:ext>
                  </a:extLst>
                </a:gridCol>
                <a:gridCol w="2799255">
                  <a:extLst>
                    <a:ext uri="{9D8B030D-6E8A-4147-A177-3AD203B41FA5}">
                      <a16:colId xmlns:a16="http://schemas.microsoft.com/office/drawing/2014/main" val="806992754"/>
                    </a:ext>
                  </a:extLst>
                </a:gridCol>
              </a:tblGrid>
              <a:tr h="433760">
                <a:tc>
                  <a:txBody>
                    <a:bodyPr/>
                    <a:lstStyle/>
                    <a:p>
                      <a:r>
                        <a:rPr lang="en-US" dirty="0"/>
                        <a:t>MONTH</a:t>
                      </a:r>
                    </a:p>
                  </a:txBody>
                  <a:tcPr/>
                </a:tc>
                <a:tc>
                  <a:txBody>
                    <a:bodyPr/>
                    <a:lstStyle/>
                    <a:p>
                      <a:r>
                        <a:rPr lang="en-US" dirty="0"/>
                        <a:t>COMMENT</a:t>
                      </a:r>
                    </a:p>
                  </a:txBody>
                  <a:tcPr/>
                </a:tc>
                <a:extLst>
                  <a:ext uri="{0D108BD9-81ED-4DB2-BD59-A6C34878D82A}">
                    <a16:rowId xmlns:a16="http://schemas.microsoft.com/office/drawing/2014/main" val="1192401395"/>
                  </a:ext>
                </a:extLst>
              </a:tr>
              <a:tr h="433760">
                <a:tc>
                  <a:txBody>
                    <a:bodyPr/>
                    <a:lstStyle/>
                    <a:p>
                      <a:r>
                        <a:rPr lang="en-US" dirty="0"/>
                        <a:t>January</a:t>
                      </a:r>
                    </a:p>
                  </a:txBody>
                  <a:tcPr/>
                </a:tc>
                <a:tc>
                  <a:txBody>
                    <a:bodyPr/>
                    <a:lstStyle/>
                    <a:p>
                      <a:r>
                        <a:rPr lang="en-US" sz="700" dirty="0"/>
                        <a:t>1.) BAIS Ranger left position at beginning of the month. 2.) MIIN has had broken HVAC/air conditioning since June. Idaho has seen record number of days at temps of high 90s-100s; prolonged heat wave has resulted in MIIN Visitor Center closing 3 to 4.5 hours early to mitigate heat exhaustion amongst staff and visitors. 3.) Yellowstone temporarily closed due to severe flooding and, even after reopening, has seen decreased visitation due to cancelled travel plans or potential visitors not knowing that the park is open. A significant portion of MIIN visitation comes from the traffic between YELL and the Pacific Northwest, so MIIN visitation may have similarly decreased. 4.) A large portion of MIIN visitors are semi/retired RV travelers; MIIN visitation may have decreased due to high cost of gas throughout the summer (national average $5.00+).  BAIS -- Estimated with a 10% decrease from July BAIS FY22 assumed from the lack of BAIS Ranger during the month of July. Bainbridge Island Japanese American Exclusion Memorial people counters have been broken since 03/2021. MIIN staff based out of Idaho and not able to easily make fixes to BAIS in WA state. The memorial is collectively cared for by the Bainbridge Island Japanese American Exclusion Memorial Association, the Bainbridge Island Japanese American Community, the Bainbridge Island Historical Museum, Bainbridge Island Parks &amp; Recreation District and the Klondike Gold Rush National Historical Park - Seattle.</a:t>
                      </a:r>
                    </a:p>
                  </a:txBody>
                  <a:tcPr/>
                </a:tc>
                <a:extLst>
                  <a:ext uri="{0D108BD9-81ED-4DB2-BD59-A6C34878D82A}">
                    <a16:rowId xmlns:a16="http://schemas.microsoft.com/office/drawing/2014/main" val="2145913191"/>
                  </a:ext>
                </a:extLst>
              </a:tr>
              <a:tr h="433760">
                <a:tc>
                  <a:txBody>
                    <a:bodyPr/>
                    <a:lstStyle/>
                    <a:p>
                      <a:r>
                        <a:rPr lang="en-US" dirty="0"/>
                        <a:t>February</a:t>
                      </a:r>
                    </a:p>
                  </a:txBody>
                  <a:tcPr/>
                </a:tc>
                <a:tc>
                  <a:txBody>
                    <a:bodyPr/>
                    <a:lstStyle/>
                    <a:p>
                      <a:r>
                        <a:rPr lang="en-US" sz="700" b="0" i="0" kern="1200" dirty="0">
                          <a:solidFill>
                            <a:schemeClr val="dk1"/>
                          </a:solidFill>
                          <a:effectLst/>
                          <a:latin typeface="+mn-lt"/>
                          <a:ea typeface="+mn-ea"/>
                          <a:cs typeface="+mn-cs"/>
                        </a:rPr>
                        <a:t>July, 2005 was an exceedingly hot month, with a few days that broke records. High heat in the mid to upper 90s with 70 to 80% humidity resulting in a high heat index. The </a:t>
                      </a:r>
                      <a:r>
                        <a:rPr lang="en-US" sz="700" b="0" i="0" kern="1200" dirty="0" err="1">
                          <a:solidFill>
                            <a:schemeClr val="dk1"/>
                          </a:solidFill>
                          <a:effectLst/>
                          <a:latin typeface="+mn-lt"/>
                          <a:ea typeface="+mn-ea"/>
                          <a:cs typeface="+mn-cs"/>
                        </a:rPr>
                        <a:t>excesive</a:t>
                      </a:r>
                      <a:r>
                        <a:rPr lang="en-US" sz="700" b="0" i="0" kern="1200" dirty="0">
                          <a:solidFill>
                            <a:schemeClr val="dk1"/>
                          </a:solidFill>
                          <a:effectLst/>
                          <a:latin typeface="+mn-lt"/>
                          <a:ea typeface="+mn-ea"/>
                          <a:cs typeface="+mn-cs"/>
                        </a:rPr>
                        <a:t> heat may have been responsible for lower </a:t>
                      </a:r>
                      <a:r>
                        <a:rPr lang="en-US" sz="700" b="0" i="0" kern="1200" dirty="0" err="1">
                          <a:solidFill>
                            <a:schemeClr val="dk1"/>
                          </a:solidFill>
                          <a:effectLst/>
                          <a:latin typeface="+mn-lt"/>
                          <a:ea typeface="+mn-ea"/>
                          <a:cs typeface="+mn-cs"/>
                        </a:rPr>
                        <a:t>vistation</a:t>
                      </a:r>
                      <a:r>
                        <a:rPr lang="en-US" sz="700" b="0" i="0" kern="1200" dirty="0">
                          <a:solidFill>
                            <a:schemeClr val="dk1"/>
                          </a:solidFill>
                          <a:effectLst/>
                          <a:latin typeface="+mn-lt"/>
                          <a:ea typeface="+mn-ea"/>
                          <a:cs typeface="+mn-cs"/>
                        </a:rPr>
                        <a:t> numbers at the Elizabeth Cady Stanton House, which is not air conditioned. The staff at the information desk is careful to inform visitors of this fact on hot days, so that those who have trouble with the heat may make an informed decision on whether or not to take the tour. 4-Jul: Special Event-Reading of the Declaration of Sentiments- 9 10-Jul: AAVW- 13, chapel, film, exhibits, Stanton 11-Jul: Syracuse University- 52 15-Jul: Methodist Center- 20 17-Jul: Women's (Democratic Politicians) Event in Chapel 10:10-10:40 am (Samara Barend for Congress)- 10; Women's Rights Convention Dramatization- 150, 2pm; Fix Air Conditioning!!! 19-Jul: Camp </a:t>
                      </a:r>
                      <a:r>
                        <a:rPr lang="en-US" sz="700" b="0" i="0" kern="1200" dirty="0" err="1">
                          <a:solidFill>
                            <a:schemeClr val="dk1"/>
                          </a:solidFill>
                          <a:effectLst/>
                          <a:latin typeface="+mn-lt"/>
                          <a:ea typeface="+mn-ea"/>
                          <a:cs typeface="+mn-cs"/>
                        </a:rPr>
                        <a:t>Wanepee</a:t>
                      </a:r>
                      <a:r>
                        <a:rPr lang="en-US" sz="700" b="0" i="0" kern="1200" dirty="0">
                          <a:solidFill>
                            <a:schemeClr val="dk1"/>
                          </a:solidFill>
                          <a:effectLst/>
                          <a:latin typeface="+mn-lt"/>
                          <a:ea typeface="+mn-ea"/>
                          <a:cs typeface="+mn-cs"/>
                        </a:rPr>
                        <a:t>- 13 20-Jul: Fix Air Conditioning on 1st Floor!! Had a few complaints from guests. 21-Jul: Rochester Int'l Council ”…………………………………………..</a:t>
                      </a:r>
                      <a:endParaRPr lang="en-US" sz="700" dirty="0"/>
                    </a:p>
                  </a:txBody>
                  <a:tcPr/>
                </a:tc>
                <a:extLst>
                  <a:ext uri="{0D108BD9-81ED-4DB2-BD59-A6C34878D82A}">
                    <a16:rowId xmlns:a16="http://schemas.microsoft.com/office/drawing/2014/main" val="3105344599"/>
                  </a:ext>
                </a:extLst>
              </a:tr>
              <a:tr h="433760">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138369930"/>
                  </a:ext>
                </a:extLst>
              </a:tr>
            </a:tbl>
          </a:graphicData>
        </a:graphic>
      </p:graphicFrame>
    </p:spTree>
    <p:extLst>
      <p:ext uri="{BB962C8B-B14F-4D97-AF65-F5344CB8AC3E}">
        <p14:creationId xmlns:p14="http://schemas.microsoft.com/office/powerpoint/2010/main" val="61349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BC0-2589-F7B6-F005-F9BDA3B4F98F}"/>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The Goal</a:t>
            </a:r>
          </a:p>
        </p:txBody>
      </p:sp>
      <p:sp>
        <p:nvSpPr>
          <p:cNvPr id="3" name="Content Placeholder 2">
            <a:extLst>
              <a:ext uri="{FF2B5EF4-FFF2-40B4-BE49-F238E27FC236}">
                <a16:creationId xmlns:a16="http://schemas.microsoft.com/office/drawing/2014/main" id="{E3B794F5-3615-C4E3-6BA2-D87E598C2BAF}"/>
              </a:ext>
            </a:extLst>
          </p:cNvPr>
          <p:cNvSpPr>
            <a:spLocks noGrp="1"/>
          </p:cNvSpPr>
          <p:nvPr>
            <p:ph idx="1"/>
          </p:nvPr>
        </p:nvSpPr>
        <p:spPr>
          <a:xfrm>
            <a:off x="838200" y="1825625"/>
            <a:ext cx="4060371" cy="4351338"/>
          </a:xfrm>
        </p:spPr>
        <p:txBody>
          <a:bodyPr/>
          <a:lstStyle/>
          <a:p>
            <a:r>
              <a:rPr lang="en-US" dirty="0">
                <a:latin typeface="Apple SD Gothic Neo" panose="02000300000000000000" pitchFamily="2" charset="-127"/>
                <a:ea typeface="Apple SD Gothic Neo" panose="02000300000000000000" pitchFamily="2" charset="-127"/>
              </a:rPr>
              <a:t>Turn long verbose comments into concise closure-specific segments.</a:t>
            </a:r>
          </a:p>
        </p:txBody>
      </p:sp>
      <p:pic>
        <p:nvPicPr>
          <p:cNvPr id="5" name="Picture 4" descr="A close-up of a document&#10;&#10;Description automatically generated">
            <a:extLst>
              <a:ext uri="{FF2B5EF4-FFF2-40B4-BE49-F238E27FC236}">
                <a16:creationId xmlns:a16="http://schemas.microsoft.com/office/drawing/2014/main" id="{8939D8F0-6418-A8A9-2F5D-81AC9924D993}"/>
              </a:ext>
            </a:extLst>
          </p:cNvPr>
          <p:cNvPicPr>
            <a:picLocks noChangeAspect="1"/>
          </p:cNvPicPr>
          <p:nvPr/>
        </p:nvPicPr>
        <p:blipFill>
          <a:blip r:embed="rId2"/>
          <a:stretch>
            <a:fillRect/>
          </a:stretch>
        </p:blipFill>
        <p:spPr>
          <a:xfrm>
            <a:off x="4898571" y="1027906"/>
            <a:ext cx="6692900" cy="4419600"/>
          </a:xfrm>
          <a:prstGeom prst="rect">
            <a:avLst/>
          </a:prstGeom>
        </p:spPr>
      </p:pic>
    </p:spTree>
    <p:extLst>
      <p:ext uri="{BB962C8B-B14F-4D97-AF65-F5344CB8AC3E}">
        <p14:creationId xmlns:p14="http://schemas.microsoft.com/office/powerpoint/2010/main" val="155522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BC0-2589-F7B6-F005-F9BDA3B4F98F}"/>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LLMs are great but...</a:t>
            </a:r>
          </a:p>
        </p:txBody>
      </p:sp>
      <p:pic>
        <p:nvPicPr>
          <p:cNvPr id="1026" name="Picture 2" descr="Unleashing the Power of Chat-GPT: How to Leverage its Unique Features for  Income Generation and Employment Opportunities | by Tremaine Smith |  Coinmonks | Medium">
            <a:extLst>
              <a:ext uri="{FF2B5EF4-FFF2-40B4-BE49-F238E27FC236}">
                <a16:creationId xmlns:a16="http://schemas.microsoft.com/office/drawing/2014/main" id="{F11D6B9C-CE1F-7C6F-3026-7099B9E64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93951"/>
            <a:ext cx="5711687" cy="16807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VIPERA NVIDIA GeForce RTX 4090 Founders Edition Graphic Card :  Electronics">
            <a:extLst>
              <a:ext uri="{FF2B5EF4-FFF2-40B4-BE49-F238E27FC236}">
                <a16:creationId xmlns:a16="http://schemas.microsoft.com/office/drawing/2014/main" id="{659101B6-CCC3-A5FD-4D04-544C46AE3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98" y="2248038"/>
            <a:ext cx="4876582" cy="23619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6A2C1A-EA7E-1350-14A7-2A9DD33B52E3}"/>
              </a:ext>
            </a:extLst>
          </p:cNvPr>
          <p:cNvSpPr txBox="1"/>
          <p:nvPr/>
        </p:nvSpPr>
        <p:spPr>
          <a:xfrm>
            <a:off x="4200024" y="4393237"/>
            <a:ext cx="4292333" cy="2646878"/>
          </a:xfrm>
          <a:prstGeom prst="rect">
            <a:avLst/>
          </a:prstGeom>
          <a:noFill/>
        </p:spPr>
        <p:txBody>
          <a:bodyPr wrap="square" rtlCol="0">
            <a:spAutoFit/>
          </a:bodyPr>
          <a:lstStyle/>
          <a:p>
            <a:r>
              <a:rPr lang="en-US" sz="16600" dirty="0"/>
              <a:t>$$$</a:t>
            </a:r>
          </a:p>
        </p:txBody>
      </p:sp>
    </p:spTree>
    <p:extLst>
      <p:ext uri="{BB962C8B-B14F-4D97-AF65-F5344CB8AC3E}">
        <p14:creationId xmlns:p14="http://schemas.microsoft.com/office/powerpoint/2010/main" val="112207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D2BC0-2589-F7B6-F005-F9BDA3B4F98F}"/>
              </a:ext>
            </a:extLst>
          </p:cNvPr>
          <p:cNvSpPr>
            <a:spLocks noGrp="1"/>
          </p:cNvSpPr>
          <p:nvPr>
            <p:ph type="title"/>
          </p:nvPr>
        </p:nvSpPr>
        <p:spPr/>
        <p:txBody>
          <a:bodyPr/>
          <a:lstStyle/>
          <a:p>
            <a:r>
              <a:rPr lang="en-US" b="1" dirty="0">
                <a:latin typeface="Apple SD Gothic Neo Heavy" panose="02000300000000000000" pitchFamily="2" charset="-127"/>
                <a:ea typeface="Apple SD Gothic Neo Heavy" panose="02000300000000000000" pitchFamily="2" charset="-127"/>
              </a:rPr>
              <a:t>The Goal</a:t>
            </a:r>
          </a:p>
        </p:txBody>
      </p:sp>
      <p:pic>
        <p:nvPicPr>
          <p:cNvPr id="8" name="Content Placeholder 7" descr="A screenshot of a computer&#10;&#10;Description automatically generated">
            <a:extLst>
              <a:ext uri="{FF2B5EF4-FFF2-40B4-BE49-F238E27FC236}">
                <a16:creationId xmlns:a16="http://schemas.microsoft.com/office/drawing/2014/main" id="{89C55E38-589D-E9CC-183A-90C53DFF99C5}"/>
              </a:ext>
            </a:extLst>
          </p:cNvPr>
          <p:cNvPicPr>
            <a:picLocks noGrp="1" noChangeAspect="1"/>
          </p:cNvPicPr>
          <p:nvPr>
            <p:ph idx="1"/>
          </p:nvPr>
        </p:nvPicPr>
        <p:blipFill>
          <a:blip r:embed="rId2"/>
          <a:stretch>
            <a:fillRect/>
          </a:stretch>
        </p:blipFill>
        <p:spPr>
          <a:xfrm>
            <a:off x="-53253" y="-102705"/>
            <a:ext cx="12298505" cy="7116417"/>
          </a:xfrm>
        </p:spPr>
      </p:pic>
    </p:spTree>
    <p:extLst>
      <p:ext uri="{BB962C8B-B14F-4D97-AF65-F5344CB8AC3E}">
        <p14:creationId xmlns:p14="http://schemas.microsoft.com/office/powerpoint/2010/main" val="778790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B5DD-22F0-3A43-AE7C-8243CFE4366B}"/>
              </a:ext>
            </a:extLst>
          </p:cNvPr>
          <p:cNvSpPr>
            <a:spLocks noGrp="1"/>
          </p:cNvSpPr>
          <p:nvPr>
            <p:ph type="title"/>
          </p:nvPr>
        </p:nvSpPr>
        <p:spPr/>
        <p:txBody>
          <a:bodyPr/>
          <a:lstStyle/>
          <a:p>
            <a:endParaRPr lang="en-US"/>
          </a:p>
        </p:txBody>
      </p:sp>
      <p:pic>
        <p:nvPicPr>
          <p:cNvPr id="5" name="Content Placeholder 4" descr="Screens screenshot of a screenshot of a number of numbers&#10;&#10;Description automatically generated">
            <a:extLst>
              <a:ext uri="{FF2B5EF4-FFF2-40B4-BE49-F238E27FC236}">
                <a16:creationId xmlns:a16="http://schemas.microsoft.com/office/drawing/2014/main" id="{39DEF7D5-BDDE-B847-5D36-C2FE94567819}"/>
              </a:ext>
            </a:extLst>
          </p:cNvPr>
          <p:cNvPicPr>
            <a:picLocks noGrp="1" noChangeAspect="1"/>
          </p:cNvPicPr>
          <p:nvPr>
            <p:ph idx="1"/>
          </p:nvPr>
        </p:nvPicPr>
        <p:blipFill>
          <a:blip r:embed="rId2"/>
          <a:stretch>
            <a:fillRect/>
          </a:stretch>
        </p:blipFill>
        <p:spPr>
          <a:xfrm>
            <a:off x="0" y="0"/>
            <a:ext cx="12192000" cy="7315200"/>
          </a:xfrm>
        </p:spPr>
      </p:pic>
    </p:spTree>
    <p:extLst>
      <p:ext uri="{BB962C8B-B14F-4D97-AF65-F5344CB8AC3E}">
        <p14:creationId xmlns:p14="http://schemas.microsoft.com/office/powerpoint/2010/main" val="2612532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575</Words>
  <Application>Microsoft Macintosh PowerPoint</Application>
  <PresentationFormat>Widescreen</PresentationFormat>
  <Paragraphs>65</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Apple SD Gothic Neo</vt:lpstr>
      <vt:lpstr>Apple SD Gothic Neo Heavy</vt:lpstr>
      <vt:lpstr>Aptos</vt:lpstr>
      <vt:lpstr>Aptos Display</vt:lpstr>
      <vt:lpstr>Arial</vt:lpstr>
      <vt:lpstr>Office Theme</vt:lpstr>
      <vt:lpstr>Finetuning Meta’s Llama LLM to Extract Closure Information From Long National Park Comments</vt:lpstr>
      <vt:lpstr>Background</vt:lpstr>
      <vt:lpstr>The Problem</vt:lpstr>
      <vt:lpstr>The Goal</vt:lpstr>
      <vt:lpstr>LLMs are great but...</vt:lpstr>
      <vt:lpstr>The Goal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Efficient Local Fine-tuning Techniques to Extract Closure Information From Long National Park Comments</dc:title>
  <dc:creator>Austin Lackey</dc:creator>
  <cp:lastModifiedBy>Austin Lackey</cp:lastModifiedBy>
  <cp:revision>2</cp:revision>
  <dcterms:created xsi:type="dcterms:W3CDTF">2024-04-30T09:33:40Z</dcterms:created>
  <dcterms:modified xsi:type="dcterms:W3CDTF">2024-05-01T10:01:37Z</dcterms:modified>
</cp:coreProperties>
</file>